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89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86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1" r:id="rId29"/>
    <p:sldId id="282" r:id="rId30"/>
    <p:sldId id="283" r:id="rId31"/>
    <p:sldId id="287" r:id="rId32"/>
    <p:sldId id="284" r:id="rId33"/>
    <p:sldId id="288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9.xml"/><Relationship Id="rId2" Type="http://schemas.openxmlformats.org/officeDocument/2006/relationships/image" Target="../media/image10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_1#ab1c21ad2?sp=1&amp;pid=6d1605731&amp;color=0,0,0&amp;vtp=1&amp;bt=1&amp;bbb=1"/>
          <p:cNvSpPr/>
          <p:nvPr/>
        </p:nvSpPr>
        <p:spPr>
          <a:xfrm>
            <a:off x="612648" y="468000"/>
            <a:ext cx="10963656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</p:txBody>
      </p:sp>
      <p:sp>
        <p:nvSpPr>
          <p:cNvPr id="3" name="QB_6_BD.8_2#ab1c21ad2?bid=1&amp;pid=6d1605731&amp;color=0,0,0&amp;vtp=1"/>
          <p:cNvSpPr/>
          <p:nvPr/>
        </p:nvSpPr>
        <p:spPr>
          <a:xfrm>
            <a:off x="1011112" y="1717754"/>
            <a:ext cx="1933575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BD.8_3#ab1c21ad2?pid=6d1605731&amp;color=0,0,0&amp;vtp=1&amp;bbb=1"/>
          <p:cNvSpPr/>
          <p:nvPr/>
        </p:nvSpPr>
        <p:spPr>
          <a:xfrm>
            <a:off x="612648" y="2974546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</p:txBody>
      </p:sp>
      <p:sp>
        <p:nvSpPr>
          <p:cNvPr id="5" name="QB_6_BD.8_4#ab1c21ad2?bid=2&amp;pid=6d1605731&amp;color=0,0,0&amp;vtp=1"/>
          <p:cNvSpPr/>
          <p:nvPr/>
        </p:nvSpPr>
        <p:spPr>
          <a:xfrm>
            <a:off x="1011112" y="3562620"/>
            <a:ext cx="1776413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fù(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)没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lǚ(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)行</a:t>
            </a:r>
            <a:endParaRPr lang="en-US" altLang="zh-CN" sz="2800" dirty="0"/>
          </a:p>
        </p:txBody>
      </p:sp>
      <p:sp>
        <p:nvSpPr>
          <p:cNvPr id="6" name="QB_6_AN.9_1#ab1c21ad2.bracket?pid=6d1605731&amp;color=0,0,0&amp;vpa=7&amp;vtp=1"/>
          <p:cNvSpPr/>
          <p:nvPr/>
        </p:nvSpPr>
        <p:spPr>
          <a:xfrm>
            <a:off x="1958055" y="1729946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澜</a:t>
            </a:r>
            <a:endParaRPr lang="en-US" altLang="zh-CN" sz="2800" dirty="0"/>
          </a:p>
        </p:txBody>
      </p:sp>
      <p:sp>
        <p:nvSpPr>
          <p:cNvPr id="7" name="QB_6_AN.10_1#ab1c21ad2.bracket?pid=6d1605731&amp;color=0,0,0&amp;vpa=8&amp;vtp=1"/>
          <p:cNvSpPr/>
          <p:nvPr/>
        </p:nvSpPr>
        <p:spPr>
          <a:xfrm>
            <a:off x="1958055" y="2339546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斓</a:t>
            </a:r>
            <a:endParaRPr lang="en-US" altLang="zh-CN" sz="2800" dirty="0"/>
          </a:p>
        </p:txBody>
      </p:sp>
      <p:sp>
        <p:nvSpPr>
          <p:cNvPr id="8" name="QB_6_AN.11_1#ab1c21ad2.bracket?pid=6d1605731&amp;color=0,0,0&amp;vpa=9&amp;vtp=1"/>
          <p:cNvSpPr/>
          <p:nvPr/>
        </p:nvSpPr>
        <p:spPr>
          <a:xfrm>
            <a:off x="1445293" y="3574812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覆</a:t>
            </a:r>
            <a:endParaRPr lang="en-US" altLang="zh-CN" sz="2800" dirty="0"/>
          </a:p>
        </p:txBody>
      </p:sp>
      <p:sp>
        <p:nvSpPr>
          <p:cNvPr id="9" name="QB_6_AN.12_1#ab1c21ad2.bracket?pid=6d1605731&amp;color=0,0,0&amp;vpa=10&amp;vtp=1"/>
          <p:cNvSpPr/>
          <p:nvPr/>
        </p:nvSpPr>
        <p:spPr>
          <a:xfrm>
            <a:off x="1424656" y="4184412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履</a:t>
            </a: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757112" y="1971754"/>
            <a:ext cx="76200" cy="813816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SystemAddBraceShape"/>
          <p:cNvSpPr/>
          <p:nvPr/>
        </p:nvSpPr>
        <p:spPr>
          <a:xfrm>
            <a:off x="757112" y="3816620"/>
            <a:ext cx="76200" cy="813816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cb3ed1ca1?pid=6d1605731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徘徊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·徜徉</a:t>
            </a:r>
            <a:endParaRPr lang="en-US" altLang="zh-CN" sz="2800" dirty="0"/>
          </a:p>
        </p:txBody>
      </p:sp>
      <p:pic>
        <p:nvPicPr>
          <p:cNvPr id="3" name="QB_6_BD.13_1#cb3ed1ca1?pid=6d160573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3_2#cb3ed1ca1?pid=6d1605731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两个词都可以描述一个人的步态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徘徊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在一个地方来回地走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比喻犹疑不决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比喻事物在某个范围内来回波动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徜徉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闲游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安闲自在地步行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一般用作书面语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13_2#cb3ed1ca1?pid=6d1605731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0118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13_3#cb3ed1ca1?pid=6d1605731&amp;color=0,0,0&amp;vtp=1&amp;bbb=1&amp;hb=1"/>
          <p:cNvSpPr/>
          <p:nvPr/>
        </p:nvSpPr>
        <p:spPr>
          <a:xfrm>
            <a:off x="612648" y="3787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走得最慢的人，只要他不迷失方向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也比漫无目的原地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的人走得快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7" name="QB_6_AN.14_1#cb3ed1ca1.blank?pid=6d1605731&amp;color=0,0,0&amp;vpa=11&amp;vtp=1&amp;bbb=1"/>
          <p:cNvSpPr/>
          <p:nvPr/>
        </p:nvSpPr>
        <p:spPr>
          <a:xfrm>
            <a:off x="10274967" y="37573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徘徊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7699e98e2?sp=1&amp;pid=6d1605731&amp;color=0,0,0&amp;vtp=1&amp;bt=1&amp;bbb=1&amp;hb=1&amp;hltap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人称代词“你”的用法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《致大海》中用“你”来称呼大海，这种写法有何作用?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7699e98e2?sp=1&amp;pid=6d1605731&amp;color=0,0,0&amp;vtp=1&amp;bt=1&amp;bbb=1&amp;hb=1&amp;hla=1"/>
          <p:cNvSpPr/>
          <p:nvPr/>
        </p:nvSpPr>
        <p:spPr>
          <a:xfrm>
            <a:off x="612648" y="1705488"/>
            <a:ext cx="10963656" cy="435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形象上，在诗人看来，大海以它的自由奔放展示它的美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世人呼唤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、吐诉，大海与诗人都有着自由奔放的精神，用第二人称“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来称呼大海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，使诗人与大海的形象联系更加紧密；②技法上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情于大海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，把大海拟人化，使大海有了人的语言、情感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使大海具有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独立人格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，充满了浪漫主义色彩；③抒情上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采用第二人称呼告的形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，对大海以“你”相称，是诗人对大海的倾诉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有助于酣畅淋漓地抒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发情感。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9cf479fe?pid=6d160573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“你”的用法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是第二人称单数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指代听话人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用于说话人称听话人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的尊称是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9cf479fe?pid=6d160573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有时可以泛指任何人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可以强调谈论的话题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把本是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在听说以外的第三人变成面对面交谈的听话人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拉近所谈内容与听话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使其保持对所谈内容的兴趣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其实在日常谈话中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和他人谈到第三者时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如果较为动情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也往往会不自觉地把第三者当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作第二者来说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直接对不在眼前的第三者说出心里话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她跟辛楣的长期认识并不会日积月累地成为恋爱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好比冬季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每天的气温罢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你没法把今天的温度加在昨天的上面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好等明天积成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个和暖的春日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是针对读者而言的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泛指任何人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9cf479fe?pid=6d1605731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还可以用来指第一人称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这种情况常见于说话人复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而且内容常涉及第三者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说话人把自己的感受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遭遇等直接放在听话人身上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使听话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人感同身受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从而与说话人产生共鸣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她跟我一把鼻涕一把眼泪地讲了半天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叫你哪能不可怜她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由于说话人将自己作为一个外在的观察者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因此二者之间产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生了距离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说话人就能较为客观地审视自己身上发生的事情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9cf479fe?pid=6d160573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文学作品中的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跟现实生活中的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略有区别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文学作品中的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容易拉近与读者的距离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使读者进入这个角色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于抒发情感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进行详细的心理描写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使文章更具真实性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曲折性或波折性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更生动形象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具体的作品则有所不同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e9d6943f?pid=9039a718d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16_1#d791edc9c?sp=1&amp;pid=fe9d6943f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6_2#d791edc9c?pid=fe9d6943f&amp;color=0,0,0&amp;tib=255,255,255&amp;vip=12#1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4873" y="1879346"/>
            <a:ext cx="6559387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17_1#d791edc9c.blank?pid=fe9d6943f&amp;color=0,0,0&amp;vpa=12&amp;vtp=1"/>
          <p:cNvSpPr/>
          <p:nvPr/>
        </p:nvSpPr>
        <p:spPr>
          <a:xfrm>
            <a:off x="7736915" y="1936244"/>
            <a:ext cx="1137936" cy="251971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追求自由</a:t>
            </a:r>
            <a:endParaRPr lang="en-US" altLang="zh-CN" sz="2200" dirty="0"/>
          </a:p>
        </p:txBody>
      </p:sp>
      <p:sp>
        <p:nvSpPr>
          <p:cNvPr id="6" name="QB_6_AN.18_1#d791edc9c.blank?pid=fe9d6943f&amp;color=0,0,0&amp;vpa=13&amp;vtp=1"/>
          <p:cNvSpPr/>
          <p:nvPr/>
        </p:nvSpPr>
        <p:spPr>
          <a:xfrm>
            <a:off x="6850952" y="3090436"/>
            <a:ext cx="918477" cy="35763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拿破仑</a:t>
            </a:r>
            <a:endParaRPr lang="en-US" altLang="zh-CN" sz="2200" dirty="0"/>
          </a:p>
        </p:txBody>
      </p:sp>
      <p:sp>
        <p:nvSpPr>
          <p:cNvPr id="7" name="QB_6_AN.19_1#d791edc9c.blank?pid=fe9d6943f&amp;color=0,0,0&amp;vpa=14&amp;vtp=1"/>
          <p:cNvSpPr/>
          <p:nvPr/>
        </p:nvSpPr>
        <p:spPr>
          <a:xfrm>
            <a:off x="5778040" y="3496841"/>
            <a:ext cx="877836" cy="35763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拜伦</a:t>
            </a:r>
            <a:endParaRPr lang="en-US" altLang="zh-CN" sz="2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0_1#be02aa3ce?sp=1&amp;pid=fe9d6943f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为知音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为旨归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为形式，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多角度多侧面描绘自己追求自由的心路历程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全诗通过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海之念的“三部曲”，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表达了诗人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的思想感情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21_1#be02aa3ce.blank?pid=fe9d6943f&amp;color=0,0,0&amp;vpa=15&amp;vtp=1&amp;bbb=1"/>
          <p:cNvSpPr/>
          <p:nvPr/>
        </p:nvSpPr>
        <p:spPr>
          <a:xfrm>
            <a:off x="2756567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</a:t>
            </a:r>
            <a:endParaRPr lang="en-US" altLang="zh-CN" sz="2800" dirty="0"/>
          </a:p>
        </p:txBody>
      </p:sp>
      <p:sp>
        <p:nvSpPr>
          <p:cNvPr id="4" name="QB_6_AN.22_1#be02aa3ce.blank?pid=fe9d6943f&amp;color=0,0,0&amp;vpa=16&amp;vtp=1&amp;bbb=1"/>
          <p:cNvSpPr/>
          <p:nvPr/>
        </p:nvSpPr>
        <p:spPr>
          <a:xfrm>
            <a:off x="5956966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</a:t>
            </a:r>
            <a:endParaRPr lang="en-US" altLang="zh-CN" sz="2800" dirty="0"/>
          </a:p>
        </p:txBody>
      </p:sp>
      <p:sp>
        <p:nvSpPr>
          <p:cNvPr id="5" name="QB_6_AN.23_1#be02aa3ce.blank?pid=fe9d6943f&amp;color=0,0,0&amp;vpa=17&amp;vtp=1&amp;bbb=1"/>
          <p:cNvSpPr/>
          <p:nvPr/>
        </p:nvSpPr>
        <p:spPr>
          <a:xfrm>
            <a:off x="9157367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倾诉</a:t>
            </a:r>
            <a:endParaRPr lang="en-US" altLang="zh-CN" sz="2800" dirty="0"/>
          </a:p>
        </p:txBody>
      </p:sp>
      <p:sp>
        <p:nvSpPr>
          <p:cNvPr id="6" name="QB_6_AN.24_1#be02aa3ce.blank?pid=fe9d6943f&amp;color=0,0,0&amp;vpa=18&amp;vtp=1&amp;bbb=1"/>
          <p:cNvSpPr/>
          <p:nvPr/>
        </p:nvSpPr>
        <p:spPr>
          <a:xfrm>
            <a:off x="9512967" y="17329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海之恋</a:t>
            </a:r>
            <a:endParaRPr lang="en-US" altLang="zh-CN" sz="2800" dirty="0"/>
          </a:p>
        </p:txBody>
      </p:sp>
      <p:sp>
        <p:nvSpPr>
          <p:cNvPr id="7" name="QB_6_AN.25_1#be02aa3ce.blank?pid=fe9d6943f&amp;color=0,0,0&amp;vpa=19&amp;vtp=1&amp;bbb=1"/>
          <p:cNvSpPr/>
          <p:nvPr/>
        </p:nvSpPr>
        <p:spPr>
          <a:xfrm>
            <a:off x="978566" y="23806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海之思</a:t>
            </a:r>
            <a:endParaRPr lang="en-US" altLang="zh-CN" sz="2800" dirty="0"/>
          </a:p>
        </p:txBody>
      </p:sp>
      <p:sp>
        <p:nvSpPr>
          <p:cNvPr id="8" name="QB_6_AN.26_1#be02aa3ce.blank?pid=fe9d6943f&amp;color=0,0,0&amp;vpa=20&amp;vtp=1&amp;bbb=1&amp;hb=1"/>
          <p:cNvSpPr/>
          <p:nvPr/>
        </p:nvSpPr>
        <p:spPr>
          <a:xfrm>
            <a:off x="612648" y="23806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反抗暴政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反对独裁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、追求光明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、讴歌自由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9c8afb81.fixed?pid=6b500cf1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59c8afb8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b500cf13.fixed?pid=f5dec186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3#6b500cf1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6b500cf13.fixed?pid=f5dec186f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第13课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迷娘（之一）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致大海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6b500cf13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6b500cf13.fixed?pid=f5dec186f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致大海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83a51765?pid=59c8afb8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站在辽阔的海边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，海风带着咸湿的气息扑面而来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让人瞬间感受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到大海的壮阔与力量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。面对此情此景，普希金说：“再见吧，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这是诗人对大海的深情告别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，也是他对自由无尽的向往。今天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我们一起走进普希金的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《致大海》，去感受那份对大海的热爱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会那份对自由的追求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d1e086fe?pid=59c8afb8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赏析诗歌意象</a:t>
            </a:r>
            <a:endParaRPr lang="en-US" altLang="zh-CN" sz="3000" dirty="0"/>
          </a:p>
        </p:txBody>
      </p:sp>
      <p:sp>
        <p:nvSpPr>
          <p:cNvPr id="3" name="QB_6_BD.36_1#fb7eab030?sp=1&amp;pid=bd1e086fe&amp;color=0,0,0&amp;vtp=1&amp;bbb=1&amp;hb=1&amp;hltap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诗歌写了大海的哪些方面？（5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fb7eab030?sp=1&amp;pid=bd1e086fe&amp;color=0,0,0&amp;vtp=1&amp;bbb=1&amp;hb=1&amp;hla=1"/>
          <p:cNvSpPr/>
          <p:nvPr/>
        </p:nvSpPr>
        <p:spPr>
          <a:xfrm>
            <a:off x="612648" y="174302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大海的美丽：蓝色的浪头。②大海的人情味：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沉郁的吐诉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大海的深远：珍爱的愿望所在。④大海的阴沉：喑哑的声音。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海的特点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：自由、寂静、反复无常、任性。（每点1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c0c115282?sp=1&amp;pid=bd1e086fe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诗人为什么如此热爱大海？大海有何象征意义？（6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c0c115282?sp=1&amp;pid=bd1e086fe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1）因为大海有广阔的胸怀、惊人的威力、壮丽的景色。（2分）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2）象征意义：①大海是诗人内心激烈情感的具象化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大海的澎湃汹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，是诗人沉郁、愤懑心情的写照。诗人对大海的倾诉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实则是与自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己内心的对话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。②大海是自由、勇敢、热烈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倔强不屈的斗争精神的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。诗人通过表达对人格化的大海的赞美与渴望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抒发了自己即使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身处桎梏与束缚之中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依然不放弃追求自由与正义的决心与信念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5a8c7139?pid=59c8afb8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赏析艺术特色</a:t>
            </a:r>
            <a:endParaRPr lang="en-US" altLang="zh-CN" sz="3000" dirty="0"/>
          </a:p>
        </p:txBody>
      </p:sp>
      <p:sp>
        <p:nvSpPr>
          <p:cNvPr id="3" name="QB_6_BD.36_1#33a26b754?sp=1&amp;pid=75a8c7139&amp;color=0,0,0&amp;vtp=1&amp;bbb=1&amp;hb=1&amp;hltap=1"/>
          <p:cNvSpPr/>
          <p:nvPr/>
        </p:nvSpPr>
        <p:spPr>
          <a:xfrm>
            <a:off x="612648" y="111564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“喧腾吧，为险恶的天时而汹涌，/噢，大海！他曾经为你歌唱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了什么艺术手法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？有何表达效果？（4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33a26b754?sp=1&amp;pid=75a8c7139&amp;color=0,0,0&amp;vtp=1&amp;bbb=1&amp;hb=1&amp;hla=1"/>
          <p:cNvSpPr/>
          <p:nvPr/>
        </p:nvSpPr>
        <p:spPr>
          <a:xfrm>
            <a:off x="612648" y="238310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运用了拟人、呼告和象征的手法，采用了对话的形式。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于诗人与大海进行交流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，使情感的流露更直接，更强烈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给读者的冲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击感也更强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5423c448?pid=59c8afb81&amp;color=0,173,163&amp;vtp=1&amp;bt=1&amp;bbb=1"/>
          <p:cNvSpPr/>
          <p:nvPr/>
        </p:nvSpPr>
        <p:spPr>
          <a:xfrm>
            <a:off x="612648" y="466344"/>
            <a:ext cx="10963656" cy="594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体味作者情感</a:t>
            </a:r>
            <a:endParaRPr lang="en-US" altLang="zh-CN" sz="3000" dirty="0"/>
          </a:p>
        </p:txBody>
      </p:sp>
      <p:sp>
        <p:nvSpPr>
          <p:cNvPr id="3" name="QB_6_BD.36_1#2d4e7a9c0?sp=1&amp;pid=95423c448&amp;color=0,0,0&amp;vtp=1&amp;bbb=1&amp;hb=1"/>
          <p:cNvSpPr/>
          <p:nvPr/>
        </p:nvSpPr>
        <p:spPr>
          <a:xfrm>
            <a:off x="612648" y="1061037"/>
            <a:ext cx="10963656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面对自由奔放的大海，为什么会感到悲伤痛苦？（2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4" name="QB_6_AN.37_1#2d4e7a9c0.blank?pid=95423c448&amp;color=0,0,0&amp;vpa=21&amp;vtp=1&amp;bbb=1&amp;hb=1"/>
          <p:cNvSpPr/>
          <p:nvPr/>
        </p:nvSpPr>
        <p:spPr>
          <a:xfrm>
            <a:off x="612648" y="1585801"/>
            <a:ext cx="109636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自由奔放的大海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勾起了诗人对自己坎坷的人生经历的回忆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，这实际是诗人失去自由后的内心独白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  <p:sp>
        <p:nvSpPr>
          <p:cNvPr id="5" name="QB_6_BD.38_1#08100d4e1?sp=1&amp;pid=95423c448&amp;color=0,0,0&amp;vtp=1&amp;bbb=1&amp;hb=1&amp;hltap=1"/>
          <p:cNvSpPr/>
          <p:nvPr/>
        </p:nvSpPr>
        <p:spPr>
          <a:xfrm>
            <a:off x="612648" y="2784422"/>
            <a:ext cx="10963656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普希金的《致大海》是一首政治抒情诗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具有鲜明的政治色彩和强烈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的抒情性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。在这首诗中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诗人由大海想起了与大海有关的英雄拿破仑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和伟大的诗人拜伦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，这反映了诗人怎样的思想感情？（4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QB_6_AN.39_1#08100d4e1?sp=1&amp;pid=95423c448&amp;color=0,0,0&amp;vtp=1&amp;bbb=1&amp;hb=1&amp;hla=1"/>
          <p:cNvSpPr/>
          <p:nvPr/>
        </p:nvSpPr>
        <p:spPr>
          <a:xfrm>
            <a:off x="612648" y="4435930"/>
            <a:ext cx="10963656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诗人写拿破仑、拜伦，说明了他们与诗人的精神相通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了诗人对大海般自由的理想境界的向往和追求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反映了诗人深感前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途渺茫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、壮志难酬，哀叹命运。（每点2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4affce4c?pid=95423c44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分析政治抒情诗的要点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政治抒情诗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作为一种诗歌形式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有着深厚的历史渊源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要分析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好政治抒情诗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政治抒情诗用于歌咏重大政治题材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包括街头诗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传单诗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枪杆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它往往通过一个插曲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来强烈地触及时事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展示社会生活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入挖掘其中的历史内容和思想意义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把生活中人们普遍关心的问题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上升到一个充满诗情和哲理的艺术境界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4affce4c?pid=95423c448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政治抒情诗比一般抒情诗更概括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更集中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具有强烈的情感和鲜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明的政治色彩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融抒情性和政治性为一体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政治抒情诗格调高亢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气势奔放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音节响亮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通常使用长句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落的短句或阶梯式的句子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5202f15d2?sp=1&amp;pid=95423c448&amp;color=0,0,0&amp;mp=1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诗人对大海的热爱和赞颂，反映了诗人怎样的情感？写作此诗时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人有没有得到自由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？试结合诗歌内容简要分析。（8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5202f15d2?sp=1&amp;pid=95423c448&amp;color=0,0,0&amp;mp=1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1）诗人对大海的热爱和赞颂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反映了诗人对自由的向往与追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2）诗人虽然热爱自由、追求自由，可是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此时的诗人并没有得到自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。（2分）①大海是自由的象征，以“再见吧，自由的元素!”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开篇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透露出诗人此时的心情是忧郁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、沉郁的。（1分）②第三节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诗人写自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“全心渴望”自由，且“静静地，迷惘地徘徊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苦思着我那珍爱的愿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5202f15d2?sp=1&amp;pid=95423c448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5202f15d2?sp=1&amp;pid=95423c448&amp;color=0,0,0&amp;mp=1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”,表明诗人还在苦苦追求自由。（1分）③第六节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我还没有热烈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地拥抱你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，大海!”表明诗人尚未“拥抱”自由。（1分）④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第八节的疑问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第九至十二节对拿破仑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、拜伦追求自由的悲剧结局的感慨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第十三节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“世界空虚了”，等等，都反映了诗人追求自由而不得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他深感前途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渺茫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、壮志难酬，哀叹了人们的不幸命运。（1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a54fe89f?pid=59c8afb8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36_1#7de7727aa?sp=1&amp;pid=da54fe89f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有人说，《致大海》中的拿破仑是诗人抨击的对象；有人说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下的拿破仑和拜伦都是自由的化身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；还有人说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这两个形象带给诗人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更多的是对自身命运的悲观联想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。你是怎么看的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请结合诗歌的具体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内容谈谈你的看法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7_1#7de7727aa?sp=1&amp;pid=da54fe89f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示例1）我同意第一种观点。①诗人写拿破仑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种种伟大的回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/已在寒冷的梦里沉没”，“种种伟大的回忆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指的是拿破仑前半生为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自由而战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。②“已在寒冷的梦里沉没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指的是他后半生抛弃了自由的理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想而变得专制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，所以是诗人抨击的对象。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039a718d?lid=9039a718d&amp;cid=9039a718d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9039a718d?lid=9039a718d&amp;cid=9039a718d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9039a718d?lid=59c8afb81&amp;cid=59c8afb8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9039a718d?lid=59c8afb81&amp;cid=59c8afb81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7de7727aa?sp=1&amp;pid=da54fe89f&amp;color=0,0,0&amp;vtp=1&amp;bbb=1&amp;hb=1&amp;hltap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6_1#7de7727aa?sp=1&amp;pid=da54fe89f&amp;color=0,0,0&amp;vtp=1&amp;bbb=1&amp;hb=1&amp;hla=1"/>
          <p:cNvSpPr/>
          <p:nvPr/>
        </p:nvSpPr>
        <p:spPr>
          <a:xfrm>
            <a:off x="612648" y="4426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示例2）我同意第二种观点。①诗歌中提到“在你的荒凉中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件东西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/也许还激动我的心灵”，而这件“东西”正是“光荣的坟墓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拿破仑追求自由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，领导法国革命，虽在失败后被放逐到小岛上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追求自由的决心一直未动摇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。拜伦是诗人，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更是一个追求自由的战士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他以志愿军的身份参与希腊的民族解放斗争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他们都是自由的化身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在他们身上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，诗人看到了大海般深沉和难以驯服的倔强性格。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示例3）我同意第三种观点。①诗人在引出拿破仑和拜伦之后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拿破仑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“已经在苦恼里长眠”，谈到拜伦则是“他去了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使自由在悲泣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！”，感情都比较低沉。②他们的命运与诗人有相似之处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故使诗人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产生对自身命运的悲观联想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表明看法2分，说明理由4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039a718d.fixed?pid=6b500cf1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9039a718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46ab8cad?pid=9039a718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c5d7bc3f4?htil=1&amp;pid=546ab8cad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60989" y="1211030"/>
            <a:ext cx="209397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c5d7bc3f4?htil=1&amp;pid=546ab8cad&amp;color=0,0,0&amp;vtp=1&amp;bbb=1&amp;hb=1&amp;hs=1"/>
          <p:cNvSpPr/>
          <p:nvPr/>
        </p:nvSpPr>
        <p:spPr>
          <a:xfrm>
            <a:off x="612648" y="1174454"/>
            <a:ext cx="8741664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普希金（1799—1837），俄国诗人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求学期间开始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，并形成了强烈的自由思想。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1820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年因诗歌具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有反抗倾向而被流放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后因其文学声誉被赦免并被召回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莫斯科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。1837年在一场决斗中被杀害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普希金是俄国浪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漫主义文学的杰出代表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同时也是俄国文学语言的创立</a:t>
            </a:r>
            <a:endParaRPr lang="en-US" altLang="zh-CN" sz="2800" dirty="0"/>
          </a:p>
        </p:txBody>
      </p:sp>
      <p:sp>
        <p:nvSpPr>
          <p:cNvPr id="5" name="P_6_BD#c5d7bc3f4?htil=1&amp;pid=546ab8cad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，被称为“俄罗斯文学之父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他的作品是俄国民族意识高涨在文学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5d7bc3f4?htil=2&amp;pid=546ab8cad&amp;color=0,0,0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代表作品：政治抒情诗《致恰达耶夫》《自由颂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致西伯利亚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的囚徒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》，爱情诗《致凯恩》《我曾经爱过你》，叙事诗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鲁斯兰与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柳德米拉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》《高加索的俘虏》《青铜骑士》《叶甫根尼·奥涅金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《鲍里斯·戈都诺夫》，中篇小说《上尉的女儿》，等等。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9fce06ac?pid=9039a718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f8046696d?pid=59fce06ac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1820年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普希金因创作了一系列政治讽刺诗来抨击沙皇统治而引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起沙皇的愤怒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，被沙俄政府流放到俄国南部。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由于普希金热爱自由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不愿阿谀逢迎敖德萨总督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，于1824年又被革职遣送回乡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第二次流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）。临别前夕，他登上海边的岩石，面对波涛汹涌的大海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想起与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大海有关的英雄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，不禁思绪起伏，写下了《致大海》一诗。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5dc8be9?pid=9039a718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cf1d6060e?pid=2f5dc8be9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政治抒情诗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政治抒情诗是指那些以诗的形式来表达对重要政治事件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潮的评说和情感反应的作品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诗中多将强烈的情感宣泄和政论式的观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念叙说相结合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，常采用长诗的形式，讲求节奏分明，声韵铿锵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、政论性和鼓动性是其最基本的抒情风格。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d1605731?pid=9039a718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363da4e7e?sp=1&amp;pid=6d1605731&amp;color=0,0,0&amp;vtp=1&amp;bb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14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14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①絮语(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②喑哑(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14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③倔强(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④山脊(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14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⑤缚住(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⑥徘徊(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363da4e7e.bracket?pid=6d1605731&amp;color=0,0,0&amp;vpa=1&amp;vtp=1&amp;bbb=1"/>
          <p:cNvSpPr/>
          <p:nvPr/>
        </p:nvSpPr>
        <p:spPr>
          <a:xfrm>
            <a:off x="1804067" y="1829774"/>
            <a:ext cx="6350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xù</a:t>
            </a:r>
            <a:endParaRPr lang="en-US" altLang="zh-CN" sz="2800" dirty="0"/>
          </a:p>
        </p:txBody>
      </p:sp>
      <p:sp>
        <p:nvSpPr>
          <p:cNvPr id="5" name="QB_6_AN.3_1#363da4e7e.bracket?pid=6d1605731&amp;color=0,0,0&amp;vpa=2&amp;vtp=1&amp;bbb=1"/>
          <p:cNvSpPr/>
          <p:nvPr/>
        </p:nvSpPr>
        <p:spPr>
          <a:xfrm>
            <a:off x="7165372" y="18297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yīn</a:t>
            </a:r>
            <a:endParaRPr lang="en-US" altLang="zh-CN" sz="2800" dirty="0"/>
          </a:p>
        </p:txBody>
      </p:sp>
      <p:sp>
        <p:nvSpPr>
          <p:cNvPr id="6" name="QB_6_AN.4_1#363da4e7e.bracket?pid=6d1605731&amp;color=0,0,0&amp;vpa=3&amp;vtp=1&amp;bbb=1"/>
          <p:cNvSpPr/>
          <p:nvPr/>
        </p:nvSpPr>
        <p:spPr>
          <a:xfrm>
            <a:off x="1753267" y="24774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jué</a:t>
            </a:r>
            <a:endParaRPr lang="en-US" altLang="zh-CN" sz="2800" dirty="0"/>
          </a:p>
        </p:txBody>
      </p:sp>
      <p:sp>
        <p:nvSpPr>
          <p:cNvPr id="7" name="QB_6_AN.5_1#363da4e7e.bracket?pid=6d1605731&amp;color=0,0,0&amp;vpa=4&amp;vtp=1&amp;bbb=1"/>
          <p:cNvSpPr/>
          <p:nvPr/>
        </p:nvSpPr>
        <p:spPr>
          <a:xfrm>
            <a:off x="7203472" y="2477474"/>
            <a:ext cx="4762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jǐ</a:t>
            </a:r>
            <a:endParaRPr lang="en-US" altLang="zh-CN" sz="2800" dirty="0"/>
          </a:p>
        </p:txBody>
      </p:sp>
      <p:sp>
        <p:nvSpPr>
          <p:cNvPr id="8" name="QB_6_AN.6_1#363da4e7e.bracket?pid=6d1605731&amp;color=0,0,0&amp;vpa=5&amp;vtp=1&amp;bbb=1"/>
          <p:cNvSpPr/>
          <p:nvPr/>
        </p:nvSpPr>
        <p:spPr>
          <a:xfrm>
            <a:off x="1829467" y="3125174"/>
            <a:ext cx="5762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fù</a:t>
            </a:r>
            <a:endParaRPr lang="en-US" altLang="zh-CN" sz="2800" dirty="0"/>
          </a:p>
        </p:txBody>
      </p:sp>
      <p:sp>
        <p:nvSpPr>
          <p:cNvPr id="9" name="QB_6_AN.7_1#363da4e7e.bracket?pid=6d1605731&amp;color=0,0,0&amp;vpa=6&amp;vtp=1&amp;bbb=1"/>
          <p:cNvSpPr/>
          <p:nvPr/>
        </p:nvSpPr>
        <p:spPr>
          <a:xfrm>
            <a:off x="7241572" y="3125174"/>
            <a:ext cx="93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10" name="QB_6_BD.1_1#363da4e7e?sp=1&amp;pid=6d1605731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_1#363da4e7e?sp=1&amp;pid=6d1605731&amp;color=0,0,0&amp;vtp=1&amp;bbb=1&amp;zzd= 3"/>
          <p:cNvSpPr/>
          <p:nvPr/>
        </p:nvSpPr>
        <p:spPr>
          <a:xfrm>
            <a:off x="65391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_1#363da4e7e?sp=1&amp;pid=6d1605731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_1#363da4e7e?sp=1&amp;pid=6d1605731&amp;color=0,0,0&amp;vtp=1&amp;bbb=1&amp;zzd= 5"/>
          <p:cNvSpPr/>
          <p:nvPr/>
        </p:nvSpPr>
        <p:spPr>
          <a:xfrm>
            <a:off x="68947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_1#363da4e7e?sp=1&amp;pid=6d1605731&amp;color=0,0,0&amp;vtp=1&amp;bbb=1&amp;zzd= 7"/>
          <p:cNvSpPr/>
          <p:nvPr/>
        </p:nvSpPr>
        <p:spPr>
          <a:xfrm>
            <a:off x="1127030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363da4e7e?sp=1&amp;pid=6d1605731&amp;color=0,0,0&amp;vtp=1&amp;bbb=1&amp;zzd= 7"/>
          <p:cNvSpPr/>
          <p:nvPr/>
        </p:nvSpPr>
        <p:spPr>
          <a:xfrm>
            <a:off x="6894735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7169</Words>
  <Application>WPS 演示</Application>
  <PresentationFormat>宽屏</PresentationFormat>
  <Paragraphs>321</Paragraphs>
  <Slides>30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2025-04-01T06:38:00Z</dcterms:created>
  <dcterms:modified xsi:type="dcterms:W3CDTF">2025-09-02T09:23:27Z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993C3F5D80714FC5B31AD707689254EF_12</vt:lpwstr>
  </property>
  <property fmtid="{D5CDD505-2E9C-101B-9397-08002B2CF9AE}" pid="3" name="KSOProductBuildVer">
    <vt:lpwstr>2052-12.1.0.22529</vt:lpwstr>
  </property>
</Properties>
</file>